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3" r:id="rId4"/>
    <p:sldId id="262" r:id="rId5"/>
    <p:sldId id="264" r:id="rId6"/>
    <p:sldId id="265" r:id="rId7"/>
    <p:sldId id="266" r:id="rId8"/>
    <p:sldId id="267" r:id="rId9"/>
    <p:sldId id="275" r:id="rId10"/>
    <p:sldId id="272" r:id="rId11"/>
    <p:sldId id="274" r:id="rId12"/>
    <p:sldId id="273" r:id="rId13"/>
    <p:sldId id="269"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63" d="100"/>
          <a:sy n="63" d="100"/>
        </p:scale>
        <p:origin x="79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12/12/2022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a:t>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a:t>Modifier les styles du texte du masque</a:t>
            </a:r>
          </a:p>
        </p:txBody>
      </p:sp>
      <p:sp>
        <p:nvSpPr>
          <p:cNvPr id="2" name="Date Placeholder 1"/>
          <p:cNvSpPr>
            <a:spLocks noGrp="1"/>
          </p:cNvSpPr>
          <p:nvPr>
            <p:ph type="dt" sz="half" idx="10"/>
          </p:nvPr>
        </p:nvSpPr>
        <p:spPr/>
        <p:txBody>
          <a:bodyPr/>
          <a:lstStyle/>
          <a:p>
            <a:fld id="{FBF54567-0DE4-3F47-BF90-CB84690072F9}" type="datetimeFigureOut">
              <a:rPr lang="en-US" dirty="0"/>
              <a:pPr/>
              <a:t>12/12/2022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fr-FR"/>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0DF5E60-9974-AC48-9591-99C2BB44B7CF}" type="datetimeFigureOut">
              <a:rPr lang="en-US" dirty="0"/>
              <a:pPr/>
              <a:t>12/12/2022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12/12/2022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12/12/2022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Visio_Drawing1.vsdx"/><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75005-D4E8-4D78-8981-10A995CD1B3E}"/>
              </a:ext>
            </a:extLst>
          </p:cNvPr>
          <p:cNvSpPr>
            <a:spLocks noGrp="1"/>
          </p:cNvSpPr>
          <p:nvPr>
            <p:ph type="ctrTitle"/>
          </p:nvPr>
        </p:nvSpPr>
        <p:spPr/>
        <p:txBody>
          <a:bodyPr/>
          <a:lstStyle/>
          <a:p>
            <a:r>
              <a:rPr lang="fr-FR" dirty="0"/>
              <a:t>Projet Gestion de stock</a:t>
            </a:r>
          </a:p>
        </p:txBody>
      </p:sp>
    </p:spTree>
    <p:extLst>
      <p:ext uri="{BB962C8B-B14F-4D97-AF65-F5344CB8AC3E}">
        <p14:creationId xmlns:p14="http://schemas.microsoft.com/office/powerpoint/2010/main" val="1519512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8C54B1B-AD34-4A0A-B519-E5D8EF3B044A}"/>
              </a:ext>
            </a:extLst>
          </p:cNvPr>
          <p:cNvSpPr>
            <a:spLocks noChangeArrowheads="1"/>
          </p:cNvSpPr>
          <p:nvPr/>
        </p:nvSpPr>
        <p:spPr bwMode="auto">
          <a:xfrm>
            <a:off x="8652060" y="2521839"/>
            <a:ext cx="265925" cy="39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endParaRPr lang="fr-FR"/>
          </a:p>
        </p:txBody>
      </p:sp>
      <p:sp>
        <p:nvSpPr>
          <p:cNvPr id="3" name="Ellipse 2">
            <a:extLst>
              <a:ext uri="{FF2B5EF4-FFF2-40B4-BE49-F238E27FC236}">
                <a16:creationId xmlns:a16="http://schemas.microsoft.com/office/drawing/2014/main" id="{52776A96-74DA-4437-9E1A-CE59A6F9CFB2}"/>
              </a:ext>
            </a:extLst>
          </p:cNvPr>
          <p:cNvSpPr/>
          <p:nvPr/>
        </p:nvSpPr>
        <p:spPr>
          <a:xfrm>
            <a:off x="3165704" y="4100347"/>
            <a:ext cx="2990263" cy="14684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A962E9F8-EE16-4CD3-BF39-9988D52CBF16}"/>
              </a:ext>
            </a:extLst>
          </p:cNvPr>
          <p:cNvSpPr txBox="1"/>
          <p:nvPr/>
        </p:nvSpPr>
        <p:spPr>
          <a:xfrm>
            <a:off x="1582667" y="4649913"/>
            <a:ext cx="1877437" cy="369332"/>
          </a:xfrm>
          <a:prstGeom prst="rect">
            <a:avLst/>
          </a:prstGeom>
          <a:noFill/>
        </p:spPr>
        <p:txBody>
          <a:bodyPr wrap="none" rtlCol="0">
            <a:spAutoFit/>
          </a:bodyPr>
          <a:lstStyle/>
          <a:p>
            <a:r>
              <a:rPr lang="fr-FR" dirty="0"/>
              <a:t>Etudiants 1 et 2</a:t>
            </a:r>
          </a:p>
        </p:txBody>
      </p:sp>
      <p:sp>
        <p:nvSpPr>
          <p:cNvPr id="6" name="Ellipse 5">
            <a:extLst>
              <a:ext uri="{FF2B5EF4-FFF2-40B4-BE49-F238E27FC236}">
                <a16:creationId xmlns:a16="http://schemas.microsoft.com/office/drawing/2014/main" id="{C22A7D72-E5FD-4396-9EB7-C1B50014E59D}"/>
              </a:ext>
            </a:extLst>
          </p:cNvPr>
          <p:cNvSpPr/>
          <p:nvPr/>
        </p:nvSpPr>
        <p:spPr>
          <a:xfrm>
            <a:off x="6598120" y="4668652"/>
            <a:ext cx="3701389" cy="19928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E32B4D2-58FF-47FD-9CF1-59FDD3847E29}"/>
              </a:ext>
            </a:extLst>
          </p:cNvPr>
          <p:cNvSpPr txBox="1"/>
          <p:nvPr/>
        </p:nvSpPr>
        <p:spPr>
          <a:xfrm>
            <a:off x="9715295" y="5384145"/>
            <a:ext cx="1301959" cy="369332"/>
          </a:xfrm>
          <a:prstGeom prst="rect">
            <a:avLst/>
          </a:prstGeom>
          <a:noFill/>
        </p:spPr>
        <p:txBody>
          <a:bodyPr wrap="none" rtlCol="0">
            <a:spAutoFit/>
          </a:bodyPr>
          <a:lstStyle/>
          <a:p>
            <a:r>
              <a:rPr lang="fr-FR" dirty="0"/>
              <a:t>Etudiant 3</a:t>
            </a:r>
          </a:p>
        </p:txBody>
      </p:sp>
      <p:sp>
        <p:nvSpPr>
          <p:cNvPr id="11" name="Titre 1">
            <a:extLst>
              <a:ext uri="{FF2B5EF4-FFF2-40B4-BE49-F238E27FC236}">
                <a16:creationId xmlns:a16="http://schemas.microsoft.com/office/drawing/2014/main" id="{3EACB405-1307-4103-B339-60FF380BE831}"/>
              </a:ext>
            </a:extLst>
          </p:cNvPr>
          <p:cNvSpPr txBox="1">
            <a:spLocks/>
          </p:cNvSpPr>
          <p:nvPr/>
        </p:nvSpPr>
        <p:spPr>
          <a:xfrm>
            <a:off x="487878" y="-141141"/>
            <a:ext cx="10563286" cy="7651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600">
                <a:solidFill>
                  <a:srgbClr val="FF0000"/>
                </a:solidFill>
              </a:rPr>
              <a:t>Présentation du projet:</a:t>
            </a:r>
            <a:r>
              <a:rPr lang="fr-FR" sz="3600" i="1">
                <a:solidFill>
                  <a:srgbClr val="FF0000"/>
                </a:solidFill>
              </a:rPr>
              <a:t> Découpage en tâches</a:t>
            </a:r>
            <a:endParaRPr lang="fr-FR" sz="3600" i="1" dirty="0">
              <a:solidFill>
                <a:srgbClr val="FF0000"/>
              </a:solidFill>
            </a:endParaRPr>
          </a:p>
        </p:txBody>
      </p:sp>
      <p:graphicFrame>
        <p:nvGraphicFramePr>
          <p:cNvPr id="2" name="Objet 1">
            <a:extLst>
              <a:ext uri="{FF2B5EF4-FFF2-40B4-BE49-F238E27FC236}">
                <a16:creationId xmlns:a16="http://schemas.microsoft.com/office/drawing/2014/main" id="{43521CDF-96AC-7DAA-5DC3-FFA08DB969E7}"/>
              </a:ext>
            </a:extLst>
          </p:cNvPr>
          <p:cNvGraphicFramePr>
            <a:graphicFrameLocks noChangeAspect="1"/>
          </p:cNvGraphicFramePr>
          <p:nvPr>
            <p:extLst>
              <p:ext uri="{D42A27DB-BD31-4B8C-83A1-F6EECF244321}">
                <p14:modId xmlns:p14="http://schemas.microsoft.com/office/powerpoint/2010/main" val="336062985"/>
              </p:ext>
            </p:extLst>
          </p:nvPr>
        </p:nvGraphicFramePr>
        <p:xfrm>
          <a:off x="1004246" y="1876747"/>
          <a:ext cx="9295263" cy="4981253"/>
        </p:xfrm>
        <a:graphic>
          <a:graphicData uri="http://schemas.openxmlformats.org/presentationml/2006/ole">
            <mc:AlternateContent xmlns:mc="http://schemas.openxmlformats.org/markup-compatibility/2006">
              <mc:Choice xmlns:v="urn:schemas-microsoft-com:vml" Requires="v">
                <p:oleObj name="Visio" r:id="rId2" imgW="11477423" imgH="5076900" progId="Visio.Drawing.15">
                  <p:embed/>
                </p:oleObj>
              </mc:Choice>
              <mc:Fallback>
                <p:oleObj name="Visio" r:id="rId2" imgW="11477423" imgH="5076900" progId="Visio.Drawing.15">
                  <p:embed/>
                  <p:pic>
                    <p:nvPicPr>
                      <p:cNvPr id="3" name="Objet 2">
                        <a:extLst>
                          <a:ext uri="{FF2B5EF4-FFF2-40B4-BE49-F238E27FC236}">
                            <a16:creationId xmlns:a16="http://schemas.microsoft.com/office/drawing/2014/main" id="{4D27F519-D68D-8E5D-CDD2-B5C26E416279}"/>
                          </a:ext>
                        </a:extLst>
                      </p:cNvPr>
                      <p:cNvPicPr>
                        <a:picLocks noChangeAspect="1" noChangeArrowheads="1"/>
                      </p:cNvPicPr>
                      <p:nvPr/>
                    </p:nvPicPr>
                    <p:blipFill>
                      <a:blip r:embed="rId3"/>
                      <a:srcRect/>
                      <a:stretch>
                        <a:fillRect/>
                      </a:stretch>
                    </p:blipFill>
                    <p:spPr bwMode="auto">
                      <a:xfrm>
                        <a:off x="1004246" y="1876747"/>
                        <a:ext cx="9295263" cy="4981253"/>
                      </a:xfrm>
                      <a:prstGeom prst="rect">
                        <a:avLst/>
                      </a:prstGeom>
                      <a:noFill/>
                    </p:spPr>
                  </p:pic>
                </p:oleObj>
              </mc:Fallback>
            </mc:AlternateContent>
          </a:graphicData>
        </a:graphic>
      </p:graphicFrame>
      <p:sp>
        <p:nvSpPr>
          <p:cNvPr id="4" name="Ellipse 3">
            <a:extLst>
              <a:ext uri="{FF2B5EF4-FFF2-40B4-BE49-F238E27FC236}">
                <a16:creationId xmlns:a16="http://schemas.microsoft.com/office/drawing/2014/main" id="{7EE53FAB-A3EF-58C1-29BD-955B49AF673C}"/>
              </a:ext>
            </a:extLst>
          </p:cNvPr>
          <p:cNvSpPr/>
          <p:nvPr/>
        </p:nvSpPr>
        <p:spPr>
          <a:xfrm>
            <a:off x="2636520" y="2103120"/>
            <a:ext cx="3230880" cy="1844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540C8045-EF62-9E39-B699-20D99AFE59BA}"/>
              </a:ext>
            </a:extLst>
          </p:cNvPr>
          <p:cNvSpPr txBox="1"/>
          <p:nvPr/>
        </p:nvSpPr>
        <p:spPr>
          <a:xfrm>
            <a:off x="2487524" y="2201474"/>
            <a:ext cx="1356360" cy="369332"/>
          </a:xfrm>
          <a:prstGeom prst="rect">
            <a:avLst/>
          </a:prstGeom>
          <a:noFill/>
        </p:spPr>
        <p:txBody>
          <a:bodyPr wrap="square" rtlCol="0">
            <a:spAutoFit/>
          </a:bodyPr>
          <a:lstStyle/>
          <a:p>
            <a:r>
              <a:rPr lang="fr-FR" dirty="0"/>
              <a:t>Etudiant 4</a:t>
            </a:r>
          </a:p>
        </p:txBody>
      </p:sp>
    </p:spTree>
    <p:extLst>
      <p:ext uri="{BB962C8B-B14F-4D97-AF65-F5344CB8AC3E}">
        <p14:creationId xmlns:p14="http://schemas.microsoft.com/office/powerpoint/2010/main" val="271910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7" grpId="0"/>
      <p:bldP spid="4"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59AAE-D87C-4E08-A867-1F69AE90BD9A}"/>
              </a:ext>
            </a:extLst>
          </p:cNvPr>
          <p:cNvSpPr>
            <a:spLocks noGrp="1"/>
          </p:cNvSpPr>
          <p:nvPr>
            <p:ph type="title"/>
          </p:nvPr>
        </p:nvSpPr>
        <p:spPr>
          <a:xfrm>
            <a:off x="671804" y="391886"/>
            <a:ext cx="10563286" cy="765110"/>
          </a:xfrm>
        </p:spPr>
        <p:txBody>
          <a:bodyPr/>
          <a:lstStyle/>
          <a:p>
            <a:r>
              <a:rPr lang="fr-FR" sz="3600">
                <a:solidFill>
                  <a:srgbClr val="FF0000"/>
                </a:solidFill>
              </a:rPr>
              <a:t>Présentation du projet:</a:t>
            </a:r>
            <a:r>
              <a:rPr lang="fr-FR" sz="3600" i="1">
                <a:solidFill>
                  <a:srgbClr val="FF0000"/>
                </a:solidFill>
              </a:rPr>
              <a:t> Découpage en tâches</a:t>
            </a:r>
            <a:endParaRPr lang="fr-FR" sz="3600" i="1" dirty="0">
              <a:solidFill>
                <a:srgbClr val="FF0000"/>
              </a:solidFill>
            </a:endParaRPr>
          </a:p>
        </p:txBody>
      </p:sp>
      <p:pic>
        <p:nvPicPr>
          <p:cNvPr id="8" name="Image 7">
            <a:extLst>
              <a:ext uri="{FF2B5EF4-FFF2-40B4-BE49-F238E27FC236}">
                <a16:creationId xmlns:a16="http://schemas.microsoft.com/office/drawing/2014/main" id="{B4895F18-B5F8-521B-C5BF-2793DBA59A32}"/>
              </a:ext>
            </a:extLst>
          </p:cNvPr>
          <p:cNvPicPr>
            <a:picLocks noChangeAspect="1"/>
          </p:cNvPicPr>
          <p:nvPr/>
        </p:nvPicPr>
        <p:blipFill>
          <a:blip r:embed="rId2"/>
          <a:stretch>
            <a:fillRect/>
          </a:stretch>
        </p:blipFill>
        <p:spPr>
          <a:xfrm>
            <a:off x="573777" y="2709862"/>
            <a:ext cx="10593507" cy="3287982"/>
          </a:xfrm>
          <a:prstGeom prst="rect">
            <a:avLst/>
          </a:prstGeom>
        </p:spPr>
      </p:pic>
    </p:spTree>
    <p:extLst>
      <p:ext uri="{BB962C8B-B14F-4D97-AF65-F5344CB8AC3E}">
        <p14:creationId xmlns:p14="http://schemas.microsoft.com/office/powerpoint/2010/main" val="118381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59AAE-D87C-4E08-A867-1F69AE90BD9A}"/>
              </a:ext>
            </a:extLst>
          </p:cNvPr>
          <p:cNvSpPr>
            <a:spLocks noGrp="1"/>
          </p:cNvSpPr>
          <p:nvPr>
            <p:ph type="title"/>
          </p:nvPr>
        </p:nvSpPr>
        <p:spPr>
          <a:xfrm>
            <a:off x="671804" y="391886"/>
            <a:ext cx="10563286" cy="765110"/>
          </a:xfrm>
        </p:spPr>
        <p:txBody>
          <a:bodyPr/>
          <a:lstStyle/>
          <a:p>
            <a:r>
              <a:rPr lang="fr-FR" sz="3600">
                <a:solidFill>
                  <a:srgbClr val="FF0000"/>
                </a:solidFill>
              </a:rPr>
              <a:t>Présentation du projet:</a:t>
            </a:r>
            <a:r>
              <a:rPr lang="fr-FR" sz="3600" i="1">
                <a:solidFill>
                  <a:srgbClr val="FF0000"/>
                </a:solidFill>
              </a:rPr>
              <a:t> Découpage en tâches</a:t>
            </a:r>
            <a:endParaRPr lang="fr-FR" sz="3600" i="1" dirty="0">
              <a:solidFill>
                <a:srgbClr val="FF0000"/>
              </a:solidFill>
            </a:endParaRPr>
          </a:p>
        </p:txBody>
      </p:sp>
      <p:pic>
        <p:nvPicPr>
          <p:cNvPr id="7" name="Image 6">
            <a:extLst>
              <a:ext uri="{FF2B5EF4-FFF2-40B4-BE49-F238E27FC236}">
                <a16:creationId xmlns:a16="http://schemas.microsoft.com/office/drawing/2014/main" id="{80B9F445-99BC-CC4E-9A7E-3F6C4222E66C}"/>
              </a:ext>
            </a:extLst>
          </p:cNvPr>
          <p:cNvPicPr>
            <a:picLocks noChangeAspect="1"/>
          </p:cNvPicPr>
          <p:nvPr/>
        </p:nvPicPr>
        <p:blipFill>
          <a:blip r:embed="rId2"/>
          <a:stretch>
            <a:fillRect/>
          </a:stretch>
        </p:blipFill>
        <p:spPr>
          <a:xfrm>
            <a:off x="340534" y="2633662"/>
            <a:ext cx="10563286" cy="3147206"/>
          </a:xfrm>
          <a:prstGeom prst="rect">
            <a:avLst/>
          </a:prstGeom>
        </p:spPr>
      </p:pic>
    </p:spTree>
    <p:extLst>
      <p:ext uri="{BB962C8B-B14F-4D97-AF65-F5344CB8AC3E}">
        <p14:creationId xmlns:p14="http://schemas.microsoft.com/office/powerpoint/2010/main" val="280165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599F992-BE60-4318-9177-7D0E34A30276}"/>
              </a:ext>
            </a:extLst>
          </p:cNvPr>
          <p:cNvSpPr>
            <a:spLocks noGrp="1"/>
          </p:cNvSpPr>
          <p:nvPr>
            <p:ph type="title"/>
          </p:nvPr>
        </p:nvSpPr>
        <p:spPr>
          <a:xfrm>
            <a:off x="671804" y="391886"/>
            <a:ext cx="10563286" cy="765110"/>
          </a:xfrm>
        </p:spPr>
        <p:txBody>
          <a:bodyPr/>
          <a:lstStyle/>
          <a:p>
            <a:r>
              <a:rPr lang="fr-FR" sz="3600">
                <a:solidFill>
                  <a:srgbClr val="FF0000"/>
                </a:solidFill>
              </a:rPr>
              <a:t>Présentation du projet:</a:t>
            </a:r>
            <a:r>
              <a:rPr lang="fr-FR" sz="3600" i="1">
                <a:solidFill>
                  <a:srgbClr val="FF0000"/>
                </a:solidFill>
              </a:rPr>
              <a:t> Découpage en tâches</a:t>
            </a:r>
            <a:endParaRPr lang="fr-FR" sz="3600" i="1" dirty="0">
              <a:solidFill>
                <a:srgbClr val="FF0000"/>
              </a:solidFill>
            </a:endParaRPr>
          </a:p>
        </p:txBody>
      </p:sp>
      <p:pic>
        <p:nvPicPr>
          <p:cNvPr id="6" name="Image 5">
            <a:extLst>
              <a:ext uri="{FF2B5EF4-FFF2-40B4-BE49-F238E27FC236}">
                <a16:creationId xmlns:a16="http://schemas.microsoft.com/office/drawing/2014/main" id="{AD41EDD4-72FA-154A-1072-F8421974239B}"/>
              </a:ext>
            </a:extLst>
          </p:cNvPr>
          <p:cNvPicPr>
            <a:picLocks noChangeAspect="1"/>
          </p:cNvPicPr>
          <p:nvPr/>
        </p:nvPicPr>
        <p:blipFill>
          <a:blip r:embed="rId2"/>
          <a:stretch>
            <a:fillRect/>
          </a:stretch>
        </p:blipFill>
        <p:spPr>
          <a:xfrm>
            <a:off x="1317356" y="2619374"/>
            <a:ext cx="9252487" cy="3692482"/>
          </a:xfrm>
          <a:prstGeom prst="rect">
            <a:avLst/>
          </a:prstGeom>
        </p:spPr>
      </p:pic>
    </p:spTree>
    <p:extLst>
      <p:ext uri="{BB962C8B-B14F-4D97-AF65-F5344CB8AC3E}">
        <p14:creationId xmlns:p14="http://schemas.microsoft.com/office/powerpoint/2010/main" val="6714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599F992-BE60-4318-9177-7D0E34A30276}"/>
              </a:ext>
            </a:extLst>
          </p:cNvPr>
          <p:cNvSpPr>
            <a:spLocks noGrp="1"/>
          </p:cNvSpPr>
          <p:nvPr>
            <p:ph type="title"/>
          </p:nvPr>
        </p:nvSpPr>
        <p:spPr>
          <a:xfrm>
            <a:off x="671804" y="391886"/>
            <a:ext cx="10563286" cy="765110"/>
          </a:xfrm>
        </p:spPr>
        <p:txBody>
          <a:bodyPr/>
          <a:lstStyle/>
          <a:p>
            <a:r>
              <a:rPr lang="fr-FR" sz="3600">
                <a:solidFill>
                  <a:srgbClr val="FF0000"/>
                </a:solidFill>
              </a:rPr>
              <a:t>Présentation du projet:</a:t>
            </a:r>
            <a:r>
              <a:rPr lang="fr-FR" sz="3600" i="1">
                <a:solidFill>
                  <a:srgbClr val="FF0000"/>
                </a:solidFill>
              </a:rPr>
              <a:t> Découpage en tâches</a:t>
            </a:r>
            <a:endParaRPr lang="fr-FR" sz="3600" i="1" dirty="0">
              <a:solidFill>
                <a:srgbClr val="FF0000"/>
              </a:solidFill>
            </a:endParaRPr>
          </a:p>
        </p:txBody>
      </p:sp>
      <p:pic>
        <p:nvPicPr>
          <p:cNvPr id="3" name="Image 2">
            <a:extLst>
              <a:ext uri="{FF2B5EF4-FFF2-40B4-BE49-F238E27FC236}">
                <a16:creationId xmlns:a16="http://schemas.microsoft.com/office/drawing/2014/main" id="{27E521DF-DF87-706E-7EB2-44EA4921D068}"/>
              </a:ext>
            </a:extLst>
          </p:cNvPr>
          <p:cNvPicPr>
            <a:picLocks noChangeAspect="1"/>
          </p:cNvPicPr>
          <p:nvPr/>
        </p:nvPicPr>
        <p:blipFill>
          <a:blip r:embed="rId2"/>
          <a:stretch>
            <a:fillRect/>
          </a:stretch>
        </p:blipFill>
        <p:spPr>
          <a:xfrm>
            <a:off x="840400" y="2676524"/>
            <a:ext cx="9946420" cy="3406840"/>
          </a:xfrm>
          <a:prstGeom prst="rect">
            <a:avLst/>
          </a:prstGeom>
        </p:spPr>
      </p:pic>
    </p:spTree>
    <p:extLst>
      <p:ext uri="{BB962C8B-B14F-4D97-AF65-F5344CB8AC3E}">
        <p14:creationId xmlns:p14="http://schemas.microsoft.com/office/powerpoint/2010/main" val="318757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59AAE-D87C-4E08-A867-1F69AE90BD9A}"/>
              </a:ext>
            </a:extLst>
          </p:cNvPr>
          <p:cNvSpPr>
            <a:spLocks noGrp="1"/>
          </p:cNvSpPr>
          <p:nvPr>
            <p:ph type="title"/>
          </p:nvPr>
        </p:nvSpPr>
        <p:spPr>
          <a:xfrm>
            <a:off x="337560" y="670560"/>
            <a:ext cx="10571998" cy="670878"/>
          </a:xfrm>
        </p:spPr>
        <p:txBody>
          <a:bodyPr/>
          <a:lstStyle/>
          <a:p>
            <a:r>
              <a:rPr lang="fr-FR" sz="3200" dirty="0">
                <a:solidFill>
                  <a:schemeClr val="accent6">
                    <a:lumMod val="75000"/>
                  </a:schemeClr>
                </a:solidFill>
              </a:rPr>
              <a:t>Présentation de l’entreprise à l’origine du projet </a:t>
            </a:r>
          </a:p>
        </p:txBody>
      </p:sp>
      <p:sp>
        <p:nvSpPr>
          <p:cNvPr id="3" name="Espace réservé du contenu 2">
            <a:extLst>
              <a:ext uri="{FF2B5EF4-FFF2-40B4-BE49-F238E27FC236}">
                <a16:creationId xmlns:a16="http://schemas.microsoft.com/office/drawing/2014/main" id="{04AED6CA-7F6B-447F-AE7C-5333E67DE03A}"/>
              </a:ext>
            </a:extLst>
          </p:cNvPr>
          <p:cNvSpPr>
            <a:spLocks noGrp="1"/>
          </p:cNvSpPr>
          <p:nvPr>
            <p:ph idx="1"/>
          </p:nvPr>
        </p:nvSpPr>
        <p:spPr>
          <a:xfrm>
            <a:off x="818712" y="2222287"/>
            <a:ext cx="10554574" cy="4188525"/>
          </a:xfrm>
        </p:spPr>
        <p:txBody>
          <a:bodyPr/>
          <a:lstStyle/>
          <a:p>
            <a:r>
              <a:rPr lang="fr-FR" dirty="0"/>
              <a:t>Audiotech est une entreprise spécialiste du son, de la vidéo et de la lumière depuis près de 30 ans. </a:t>
            </a:r>
          </a:p>
          <a:p>
            <a:r>
              <a:rPr lang="fr-FR" dirty="0"/>
              <a:t>Ses compétences s’étendent de la diffusion sonore, mesure, ingénierie et maintenance audio, à la conception et équipement</a:t>
            </a:r>
          </a:p>
          <a:p>
            <a:r>
              <a:rPr lang="fr-FR" dirty="0"/>
              <a:t>Audiotech est également prestataire en évènementiel, et met tout en œuvre pour donner le meilleur des évènements nécessitant une prestation audio, vidéo.</a:t>
            </a:r>
          </a:p>
          <a:p>
            <a:r>
              <a:rPr lang="fr-FR" dirty="0"/>
              <a:t>De la location ponctuelle à l’installation pérenne en passant par la prestation de service, tous les aspects de l’audio-visuel professionnel sont mis à disposition de l’étude préliminaire à la mise en fonctionnement et la formation du personnel d’exploitation.</a:t>
            </a:r>
          </a:p>
          <a:p>
            <a:pPr marL="0" indent="0">
              <a:buNone/>
            </a:pPr>
            <a:endParaRPr lang="fr-FR" dirty="0"/>
          </a:p>
        </p:txBody>
      </p:sp>
    </p:spTree>
    <p:extLst>
      <p:ext uri="{BB962C8B-B14F-4D97-AF65-F5344CB8AC3E}">
        <p14:creationId xmlns:p14="http://schemas.microsoft.com/office/powerpoint/2010/main" val="302259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45EF0E2-6F3D-47E4-B536-39526AC02DCB}"/>
              </a:ext>
            </a:extLst>
          </p:cNvPr>
          <p:cNvSpPr>
            <a:spLocks noGrp="1"/>
          </p:cNvSpPr>
          <p:nvPr>
            <p:ph type="title"/>
          </p:nvPr>
        </p:nvSpPr>
        <p:spPr>
          <a:xfrm>
            <a:off x="809625" y="447675"/>
            <a:ext cx="10572750" cy="969963"/>
          </a:xfrm>
        </p:spPr>
        <p:txBody>
          <a:bodyPr/>
          <a:lstStyle/>
          <a:p>
            <a:r>
              <a:rPr lang="fr-FR" dirty="0">
                <a:solidFill>
                  <a:srgbClr val="FF0000"/>
                </a:solidFill>
              </a:rPr>
              <a:t>Présentation du projet: </a:t>
            </a:r>
            <a:r>
              <a:rPr lang="fr-FR" i="1" dirty="0">
                <a:solidFill>
                  <a:srgbClr val="FF0000"/>
                </a:solidFill>
              </a:rPr>
              <a:t>synoptique</a:t>
            </a:r>
          </a:p>
        </p:txBody>
      </p:sp>
      <p:sp>
        <p:nvSpPr>
          <p:cNvPr id="9" name="Rectangle 6">
            <a:extLst>
              <a:ext uri="{FF2B5EF4-FFF2-40B4-BE49-F238E27FC236}">
                <a16:creationId xmlns:a16="http://schemas.microsoft.com/office/drawing/2014/main" id="{D8C54B1B-AD34-4A0A-B519-E5D8EF3B044A}"/>
              </a:ext>
            </a:extLst>
          </p:cNvPr>
          <p:cNvSpPr>
            <a:spLocks noChangeArrowheads="1"/>
          </p:cNvSpPr>
          <p:nvPr/>
        </p:nvSpPr>
        <p:spPr bwMode="auto">
          <a:xfrm>
            <a:off x="8652060" y="2521839"/>
            <a:ext cx="265925" cy="39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endParaRPr lang="fr-FR"/>
          </a:p>
        </p:txBody>
      </p:sp>
      <p:sp>
        <p:nvSpPr>
          <p:cNvPr id="2" name="Rectangle 36">
            <a:extLst>
              <a:ext uri="{FF2B5EF4-FFF2-40B4-BE49-F238E27FC236}">
                <a16:creationId xmlns:a16="http://schemas.microsoft.com/office/drawing/2014/main" id="{418E4389-B836-C9EF-4001-BFAB1A2E341C}"/>
              </a:ext>
            </a:extLst>
          </p:cNvPr>
          <p:cNvSpPr>
            <a:spLocks noChangeArrowheads="1"/>
          </p:cNvSpPr>
          <p:nvPr/>
        </p:nvSpPr>
        <p:spPr bwMode="auto">
          <a:xfrm>
            <a:off x="-1358722" y="2521838"/>
            <a:ext cx="16399377" cy="48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graphicFrame>
        <p:nvGraphicFramePr>
          <p:cNvPr id="3" name="Objet 2">
            <a:extLst>
              <a:ext uri="{FF2B5EF4-FFF2-40B4-BE49-F238E27FC236}">
                <a16:creationId xmlns:a16="http://schemas.microsoft.com/office/drawing/2014/main" id="{4D27F519-D68D-8E5D-CDD2-B5C26E416279}"/>
              </a:ext>
            </a:extLst>
          </p:cNvPr>
          <p:cNvGraphicFramePr>
            <a:graphicFrameLocks noChangeAspect="1"/>
          </p:cNvGraphicFramePr>
          <p:nvPr>
            <p:extLst>
              <p:ext uri="{D42A27DB-BD31-4B8C-83A1-F6EECF244321}">
                <p14:modId xmlns:p14="http://schemas.microsoft.com/office/powerpoint/2010/main" val="3646741039"/>
              </p:ext>
            </p:extLst>
          </p:nvPr>
        </p:nvGraphicFramePr>
        <p:xfrm>
          <a:off x="685800" y="2521839"/>
          <a:ext cx="8430305" cy="3741108"/>
        </p:xfrm>
        <a:graphic>
          <a:graphicData uri="http://schemas.openxmlformats.org/presentationml/2006/ole">
            <mc:AlternateContent xmlns:mc="http://schemas.openxmlformats.org/markup-compatibility/2006">
              <mc:Choice xmlns:v="urn:schemas-microsoft-com:vml" Requires="v">
                <p:oleObj name="Visio" r:id="rId2" imgW="11477423" imgH="5076900" progId="Visio.Drawing.15">
                  <p:embed/>
                </p:oleObj>
              </mc:Choice>
              <mc:Fallback>
                <p:oleObj name="Visio" r:id="rId2" imgW="11477423" imgH="5076900" progId="Visio.Drawing.15">
                  <p:embed/>
                  <p:pic>
                    <p:nvPicPr>
                      <p:cNvPr id="0"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21839"/>
                        <a:ext cx="8430305" cy="3741108"/>
                      </a:xfrm>
                      <a:prstGeom prst="rect">
                        <a:avLst/>
                      </a:prstGeom>
                      <a:noFill/>
                    </p:spPr>
                  </p:pic>
                </p:oleObj>
              </mc:Fallback>
            </mc:AlternateContent>
          </a:graphicData>
        </a:graphic>
      </p:graphicFrame>
    </p:spTree>
    <p:extLst>
      <p:ext uri="{BB962C8B-B14F-4D97-AF65-F5344CB8AC3E}">
        <p14:creationId xmlns:p14="http://schemas.microsoft.com/office/powerpoint/2010/main" val="2493770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59AAE-D87C-4E08-A867-1F69AE90BD9A}"/>
              </a:ext>
            </a:extLst>
          </p:cNvPr>
          <p:cNvSpPr>
            <a:spLocks noGrp="1"/>
          </p:cNvSpPr>
          <p:nvPr>
            <p:ph type="title"/>
          </p:nvPr>
        </p:nvSpPr>
        <p:spPr/>
        <p:txBody>
          <a:bodyPr/>
          <a:lstStyle/>
          <a:p>
            <a:r>
              <a:rPr lang="fr-FR" dirty="0">
                <a:solidFill>
                  <a:schemeClr val="accent6">
                    <a:lumMod val="75000"/>
                  </a:schemeClr>
                </a:solidFill>
              </a:rPr>
              <a:t>Présentation du projet: </a:t>
            </a:r>
            <a:r>
              <a:rPr lang="fr-FR" i="1" dirty="0">
                <a:solidFill>
                  <a:schemeClr val="accent6">
                    <a:lumMod val="75000"/>
                  </a:schemeClr>
                </a:solidFill>
              </a:rPr>
              <a:t>But</a:t>
            </a:r>
          </a:p>
        </p:txBody>
      </p:sp>
      <p:sp>
        <p:nvSpPr>
          <p:cNvPr id="5" name="Espace réservé du contenu 4">
            <a:extLst>
              <a:ext uri="{FF2B5EF4-FFF2-40B4-BE49-F238E27FC236}">
                <a16:creationId xmlns:a16="http://schemas.microsoft.com/office/drawing/2014/main" id="{D69D2050-AD2F-46CD-91DD-099A7F3E0280}"/>
              </a:ext>
            </a:extLst>
          </p:cNvPr>
          <p:cNvSpPr>
            <a:spLocks noGrp="1"/>
          </p:cNvSpPr>
          <p:nvPr>
            <p:ph idx="1"/>
          </p:nvPr>
        </p:nvSpPr>
        <p:spPr>
          <a:xfrm>
            <a:off x="819150" y="1809602"/>
            <a:ext cx="10553700" cy="4462760"/>
          </a:xfrm>
          <a:prstGeom prst="rect">
            <a:avLst/>
          </a:prstGeom>
        </p:spPr>
        <p:txBody>
          <a:bodyPr wrap="square">
            <a:spAutoFit/>
          </a:bodyPr>
          <a:lstStyle/>
          <a:p>
            <a:pPr marL="0" indent="0" algn="just">
              <a:spcAft>
                <a:spcPts val="0"/>
              </a:spcAft>
              <a:buNone/>
            </a:pPr>
            <a:r>
              <a:rPr lang="fr-FR" sz="2000" dirty="0">
                <a:latin typeface="Times New Roman" panose="02020603050405020304" pitchFamily="18" charset="0"/>
                <a:ea typeface="SimSun" panose="02010600030101010101" pitchFamily="2" charset="-122"/>
                <a:cs typeface="Mangal" panose="02040503050203030202" pitchFamily="18" charset="0"/>
              </a:rPr>
              <a:t>Pour faciliter ses prestations en évènementiel, Audiotech souhaiterait informatiser la gestion de son matériel.</a:t>
            </a:r>
          </a:p>
          <a:p>
            <a:pPr marL="0" indent="0" algn="just">
              <a:spcAft>
                <a:spcPts val="0"/>
              </a:spcAft>
              <a:buNone/>
            </a:pPr>
            <a:r>
              <a:rPr lang="fr-FR" sz="2000" dirty="0">
                <a:latin typeface="Times New Roman" panose="02020603050405020304" pitchFamily="18" charset="0"/>
                <a:ea typeface="SimSun" panose="02010600030101010101" pitchFamily="2" charset="-122"/>
                <a:cs typeface="Mangal" panose="02040503050203030202" pitchFamily="18" charset="0"/>
              </a:rPr>
              <a:t>Le but de ce projet sera donc de :</a:t>
            </a:r>
          </a:p>
          <a:p>
            <a:pPr marL="342900" lvl="0" indent="-342900" algn="just">
              <a:spcAft>
                <a:spcPts val="0"/>
              </a:spcAft>
              <a:buFont typeface="Wingdings" panose="05000000000000000000" pitchFamily="2" charset="2"/>
              <a:buChar char=""/>
            </a:pPr>
            <a:r>
              <a:rPr lang="fr-FR" sz="2000" dirty="0">
                <a:latin typeface="Times New Roman" panose="02020603050405020304" pitchFamily="18" charset="0"/>
                <a:ea typeface="SimSun" panose="02010600030101010101" pitchFamily="2" charset="-122"/>
                <a:cs typeface="Mangal" panose="02040503050203030202" pitchFamily="18" charset="0"/>
              </a:rPr>
              <a:t>Associer à chaque matériel un QRCode permettant son identification,</a:t>
            </a:r>
          </a:p>
          <a:p>
            <a:pPr marL="342900" lvl="0" indent="-342900" algn="just">
              <a:spcAft>
                <a:spcPts val="0"/>
              </a:spcAft>
              <a:buFont typeface="Wingdings" panose="05000000000000000000" pitchFamily="2" charset="2"/>
              <a:buChar char=""/>
            </a:pPr>
            <a:r>
              <a:rPr lang="fr-FR" sz="2000" dirty="0">
                <a:latin typeface="Times New Roman" panose="02020603050405020304" pitchFamily="18" charset="0"/>
                <a:ea typeface="SimSun" panose="02010600030101010101" pitchFamily="2" charset="-122"/>
                <a:cs typeface="Mangal" panose="02040503050203030202" pitchFamily="18" charset="0"/>
              </a:rPr>
              <a:t>Créer une base de données permettant d’archiver tout le matériel, les clients, les employés …</a:t>
            </a:r>
          </a:p>
          <a:p>
            <a:pPr marL="342900" lvl="0" indent="-342900" algn="just">
              <a:spcAft>
                <a:spcPts val="0"/>
              </a:spcAft>
              <a:buFont typeface="Wingdings" panose="05000000000000000000" pitchFamily="2" charset="2"/>
              <a:buChar char=""/>
            </a:pPr>
            <a:r>
              <a:rPr lang="fr-FR" sz="2000" dirty="0">
                <a:latin typeface="Times New Roman" panose="02020603050405020304" pitchFamily="18" charset="0"/>
                <a:ea typeface="SimSun" panose="02010600030101010101" pitchFamily="2" charset="-122"/>
                <a:cs typeface="Mangal" panose="02040503050203030202" pitchFamily="18" charset="0"/>
              </a:rPr>
              <a:t>Créer une application Windows permettant de générer, un devis, une facture, une fiche de matériel, ainsi qu’une fiche de livraison permettant de faciliter la gestion du stock, d’archiver les fiches de livraison, les devis ainsi que les factures sur un serveur.</a:t>
            </a:r>
          </a:p>
          <a:p>
            <a:pPr marL="342900" lvl="0" indent="-342900" algn="just">
              <a:spcAft>
                <a:spcPts val="0"/>
              </a:spcAft>
              <a:buFont typeface="Wingdings" panose="05000000000000000000" pitchFamily="2" charset="2"/>
              <a:buChar char=""/>
            </a:pPr>
            <a:r>
              <a:rPr lang="fr-FR" sz="2000" dirty="0">
                <a:latin typeface="Times New Roman" panose="02020603050405020304" pitchFamily="18" charset="0"/>
                <a:ea typeface="SimSun" panose="02010600030101010101" pitchFamily="2" charset="-122"/>
                <a:cs typeface="Mangal" panose="02040503050203030202" pitchFamily="18" charset="0"/>
              </a:rPr>
              <a:t>Créer une application Web permettant l’identification du matériel par la lecture de son QRCode sur un smartphone ou tablette. Elle permet également d’accéder à la base de données pour récupérer les fiches de livraison et mettre à jour l’état de livraison du matériel loué.</a:t>
            </a:r>
          </a:p>
          <a:p>
            <a:pPr marL="342900" lvl="0" indent="-342900" algn="just">
              <a:spcAft>
                <a:spcPts val="0"/>
              </a:spcAft>
              <a:buFont typeface="Wingdings" panose="05000000000000000000" pitchFamily="2" charset="2"/>
              <a:buChar char=""/>
            </a:pPr>
            <a:r>
              <a:rPr lang="fr-FR" sz="2000" dirty="0">
                <a:latin typeface="Times New Roman" panose="02020603050405020304" pitchFamily="18" charset="0"/>
                <a:ea typeface="SimSun" panose="02010600030101010101" pitchFamily="2" charset="-122"/>
                <a:cs typeface="Mangal" panose="02040503050203030202" pitchFamily="18" charset="0"/>
              </a:rPr>
              <a:t>Créer une application Raspberry permettant l'acquisition et l’archivage de la température et de l’humidité du local de stockage</a:t>
            </a:r>
          </a:p>
        </p:txBody>
      </p:sp>
    </p:spTree>
    <p:extLst>
      <p:ext uri="{BB962C8B-B14F-4D97-AF65-F5344CB8AC3E}">
        <p14:creationId xmlns:p14="http://schemas.microsoft.com/office/powerpoint/2010/main" val="161143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59AAE-D87C-4E08-A867-1F69AE90BD9A}"/>
              </a:ext>
            </a:extLst>
          </p:cNvPr>
          <p:cNvSpPr>
            <a:spLocks noGrp="1"/>
          </p:cNvSpPr>
          <p:nvPr>
            <p:ph type="title"/>
          </p:nvPr>
        </p:nvSpPr>
        <p:spPr>
          <a:xfrm>
            <a:off x="810000" y="447188"/>
            <a:ext cx="8557935" cy="1195000"/>
          </a:xfrm>
        </p:spPr>
        <p:txBody>
          <a:bodyPr/>
          <a:lstStyle/>
          <a:p>
            <a:r>
              <a:rPr lang="fr-FR" dirty="0">
                <a:solidFill>
                  <a:srgbClr val="FF0000"/>
                </a:solidFill>
              </a:rPr>
              <a:t>Présentation du projet:</a:t>
            </a:r>
            <a:r>
              <a:rPr lang="fr-FR" i="1" dirty="0">
                <a:solidFill>
                  <a:srgbClr val="FF0000"/>
                </a:solidFill>
              </a:rPr>
              <a:t> matériels</a:t>
            </a:r>
          </a:p>
        </p:txBody>
      </p:sp>
      <p:sp>
        <p:nvSpPr>
          <p:cNvPr id="3" name="Espace réservé du contenu 2">
            <a:extLst>
              <a:ext uri="{FF2B5EF4-FFF2-40B4-BE49-F238E27FC236}">
                <a16:creationId xmlns:a16="http://schemas.microsoft.com/office/drawing/2014/main" id="{04AED6CA-7F6B-447F-AE7C-5333E67DE03A}"/>
              </a:ext>
            </a:extLst>
          </p:cNvPr>
          <p:cNvSpPr>
            <a:spLocks noGrp="1"/>
          </p:cNvSpPr>
          <p:nvPr>
            <p:ph idx="1"/>
          </p:nvPr>
        </p:nvSpPr>
        <p:spPr>
          <a:xfrm>
            <a:off x="818712" y="2127380"/>
            <a:ext cx="10554574" cy="4283431"/>
          </a:xfrm>
        </p:spPr>
        <p:txBody>
          <a:bodyPr/>
          <a:lstStyle/>
          <a:p>
            <a:pPr marL="0" indent="0">
              <a:buNone/>
            </a:pPr>
            <a:r>
              <a:rPr lang="fr-FR" sz="2000" dirty="0"/>
              <a:t>Le système à développer devra mettre en œuvre une base de données, une application Windows, une application Web ainsi qu’une application Raspberry.</a:t>
            </a:r>
          </a:p>
          <a:p>
            <a:pPr marL="0" indent="0">
              <a:buNone/>
            </a:pPr>
            <a:r>
              <a:rPr lang="fr-FR" sz="2000" dirty="0"/>
              <a:t>Pour réaliser ce système, des matériels seront mis en œuvre :</a:t>
            </a:r>
          </a:p>
          <a:p>
            <a:pPr lvl="0"/>
            <a:r>
              <a:rPr lang="fr-FR" sz="2000" dirty="0"/>
              <a:t>Un ordinateur PC sous Windows pour l’application Windows,</a:t>
            </a:r>
          </a:p>
          <a:p>
            <a:pPr lvl="0"/>
            <a:r>
              <a:rPr lang="fr-FR" sz="2000" dirty="0"/>
              <a:t>Un smartphone ou tablette pour l’application Web,</a:t>
            </a:r>
          </a:p>
          <a:p>
            <a:pPr lvl="0"/>
            <a:r>
              <a:rPr lang="fr-FR" sz="2000" dirty="0"/>
              <a:t>Un serveur pour la	 base de données. </a:t>
            </a:r>
          </a:p>
          <a:p>
            <a:pPr lvl="0"/>
            <a:r>
              <a:rPr lang="fr-FR" sz="2000" dirty="0"/>
              <a:t>Une sonde DTH22 pour l’acquisition de la température et de l’humidité du local de stockage</a:t>
            </a:r>
          </a:p>
          <a:p>
            <a:endParaRPr lang="fr-FR" dirty="0"/>
          </a:p>
        </p:txBody>
      </p:sp>
    </p:spTree>
    <p:extLst>
      <p:ext uri="{BB962C8B-B14F-4D97-AF65-F5344CB8AC3E}">
        <p14:creationId xmlns:p14="http://schemas.microsoft.com/office/powerpoint/2010/main" val="410049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59AAE-D87C-4E08-A867-1F69AE90BD9A}"/>
              </a:ext>
            </a:extLst>
          </p:cNvPr>
          <p:cNvSpPr>
            <a:spLocks noGrp="1"/>
          </p:cNvSpPr>
          <p:nvPr>
            <p:ph type="title"/>
          </p:nvPr>
        </p:nvSpPr>
        <p:spPr>
          <a:xfrm>
            <a:off x="810000" y="447188"/>
            <a:ext cx="10563286" cy="1195000"/>
          </a:xfrm>
        </p:spPr>
        <p:txBody>
          <a:bodyPr/>
          <a:lstStyle/>
          <a:p>
            <a:r>
              <a:rPr lang="fr-FR" dirty="0">
                <a:solidFill>
                  <a:srgbClr val="FF0000"/>
                </a:solidFill>
              </a:rPr>
              <a:t>Présentation du projet: </a:t>
            </a:r>
            <a:r>
              <a:rPr lang="fr-FR" i="1" dirty="0">
                <a:solidFill>
                  <a:srgbClr val="FF0000"/>
                </a:solidFill>
              </a:rPr>
              <a:t>fonctionnalités</a:t>
            </a:r>
          </a:p>
        </p:txBody>
      </p:sp>
      <p:sp>
        <p:nvSpPr>
          <p:cNvPr id="5" name="Espace réservé du contenu 4">
            <a:extLst>
              <a:ext uri="{FF2B5EF4-FFF2-40B4-BE49-F238E27FC236}">
                <a16:creationId xmlns:a16="http://schemas.microsoft.com/office/drawing/2014/main" id="{9DF6DB3C-72A0-402F-9E6C-14642E12BCB5}"/>
              </a:ext>
            </a:extLst>
          </p:cNvPr>
          <p:cNvSpPr>
            <a:spLocks noGrp="1"/>
          </p:cNvSpPr>
          <p:nvPr>
            <p:ph idx="1"/>
          </p:nvPr>
        </p:nvSpPr>
        <p:spPr>
          <a:xfrm>
            <a:off x="1343400" y="2179320"/>
            <a:ext cx="8227320" cy="4465320"/>
          </a:xfrm>
        </p:spPr>
        <p:txBody>
          <a:bodyPr>
            <a:normAutofit fontScale="25000" lnSpcReduction="20000"/>
          </a:bodyPr>
          <a:lstStyle/>
          <a:p>
            <a:pPr marL="0" indent="0">
              <a:buNone/>
            </a:pPr>
            <a:endParaRPr lang="fr-FR" dirty="0"/>
          </a:p>
          <a:p>
            <a:pPr marL="0" indent="0">
              <a:buNone/>
            </a:pPr>
            <a:endParaRPr lang="fr-FR" dirty="0"/>
          </a:p>
          <a:p>
            <a:pPr marL="0" indent="0">
              <a:buNone/>
            </a:pPr>
            <a:endParaRPr lang="fr-FR" sz="4400" dirty="0">
              <a:solidFill>
                <a:schemeClr val="accent1">
                  <a:lumMod val="75000"/>
                </a:schemeClr>
              </a:solidFill>
            </a:endParaRPr>
          </a:p>
          <a:p>
            <a:pPr marL="0" indent="0">
              <a:buNone/>
            </a:pPr>
            <a:r>
              <a:rPr lang="fr-FR" sz="4400" dirty="0">
                <a:solidFill>
                  <a:schemeClr val="accent1">
                    <a:lumMod val="75000"/>
                  </a:schemeClr>
                </a:solidFill>
              </a:rPr>
              <a:t>L’application Windows devra permettre de :</a:t>
            </a:r>
          </a:p>
          <a:p>
            <a:pPr lvl="1">
              <a:buFont typeface="Wingdings" panose="05000000000000000000" pitchFamily="2" charset="2"/>
              <a:buChar char="ü"/>
            </a:pPr>
            <a:r>
              <a:rPr lang="fr-FR" sz="4400" dirty="0"/>
              <a:t>D’ajouter, modifier ou supprimer un client de la base de données,</a:t>
            </a:r>
          </a:p>
          <a:p>
            <a:pPr lvl="1">
              <a:buFont typeface="Wingdings" panose="05000000000000000000" pitchFamily="2" charset="2"/>
              <a:buChar char="ü"/>
            </a:pPr>
            <a:r>
              <a:rPr lang="fr-FR" sz="4400" dirty="0"/>
              <a:t>D’ajouter, modifier ou supprimer un employé de la base de données</a:t>
            </a:r>
          </a:p>
          <a:p>
            <a:pPr lvl="1">
              <a:buFont typeface="Wingdings" panose="05000000000000000000" pitchFamily="2" charset="2"/>
              <a:buChar char="ü"/>
            </a:pPr>
            <a:r>
              <a:rPr lang="fr-FR" sz="4400" dirty="0"/>
              <a:t>D’ajouter, modifier ou supprimer un matériel de la base de données,</a:t>
            </a:r>
          </a:p>
          <a:p>
            <a:pPr lvl="1">
              <a:buFont typeface="Wingdings" panose="05000000000000000000" pitchFamily="2" charset="2"/>
              <a:buChar char="ü"/>
            </a:pPr>
            <a:r>
              <a:rPr lang="fr-FR" sz="4400" dirty="0"/>
              <a:t>De générer une fiche de livraison, un devis ou une facture et de l’archiver sur le serveur,</a:t>
            </a:r>
          </a:p>
          <a:p>
            <a:pPr lvl="1">
              <a:buFont typeface="Wingdings" panose="05000000000000000000" pitchFamily="2" charset="2"/>
              <a:buChar char="ü"/>
            </a:pPr>
            <a:r>
              <a:rPr lang="fr-FR" sz="4400" dirty="0"/>
              <a:t>Créer et associer un QRCode à chaque matériel et l’imprimer, </a:t>
            </a:r>
          </a:p>
          <a:p>
            <a:pPr marL="457200" lvl="1" indent="0">
              <a:buNone/>
            </a:pPr>
            <a:endParaRPr lang="fr-FR" sz="4400" dirty="0"/>
          </a:p>
          <a:p>
            <a:pPr marL="0" indent="0">
              <a:buNone/>
            </a:pPr>
            <a:r>
              <a:rPr lang="fr-FR" sz="4400" dirty="0">
                <a:solidFill>
                  <a:schemeClr val="accent1">
                    <a:lumMod val="75000"/>
                  </a:schemeClr>
                </a:solidFill>
              </a:rPr>
              <a:t>L’application Web devra permettre :</a:t>
            </a:r>
          </a:p>
          <a:p>
            <a:pPr lvl="1">
              <a:buFont typeface="Wingdings" panose="05000000000000000000" pitchFamily="2" charset="2"/>
              <a:buChar char="ü"/>
            </a:pPr>
            <a:r>
              <a:rPr lang="fr-FR" sz="4400" dirty="0"/>
              <a:t>La lecture du QRCode d’un matériel,</a:t>
            </a:r>
          </a:p>
          <a:p>
            <a:pPr lvl="1">
              <a:buFont typeface="Wingdings" panose="05000000000000000000" pitchFamily="2" charset="2"/>
              <a:buChar char="ü"/>
            </a:pPr>
            <a:r>
              <a:rPr lang="fr-FR" sz="4400" dirty="0"/>
              <a:t>L’affichage d’une fiche de livraison, d’un devis ou d’une facture, sauvegardés sur le serveur.</a:t>
            </a:r>
          </a:p>
          <a:p>
            <a:pPr lvl="1">
              <a:buFont typeface="Wingdings" panose="05000000000000000000" pitchFamily="2" charset="2"/>
              <a:buChar char="ü"/>
            </a:pPr>
            <a:r>
              <a:rPr lang="fr-FR" sz="4400" dirty="0"/>
              <a:t>Mise à jour de la base de données</a:t>
            </a:r>
          </a:p>
          <a:p>
            <a:pPr marL="0" indent="0">
              <a:buNone/>
            </a:pPr>
            <a:endParaRPr lang="fr-FR" sz="4400" dirty="0"/>
          </a:p>
          <a:p>
            <a:pPr marL="0" indent="0">
              <a:buNone/>
            </a:pPr>
            <a:r>
              <a:rPr lang="fr-FR" sz="4400" dirty="0">
                <a:solidFill>
                  <a:schemeClr val="accent1">
                    <a:lumMod val="75000"/>
                  </a:schemeClr>
                </a:solidFill>
              </a:rPr>
              <a:t>L’application Raspberry devra permettre :</a:t>
            </a:r>
          </a:p>
          <a:p>
            <a:pPr lvl="1">
              <a:buFont typeface="Wingdings" panose="05000000000000000000" pitchFamily="2" charset="2"/>
              <a:buChar char="ü"/>
            </a:pPr>
            <a:r>
              <a:rPr lang="fr-FR" sz="4400" dirty="0"/>
              <a:t>La gestion de la sonde pour l’acquisition des mesures,</a:t>
            </a:r>
          </a:p>
          <a:p>
            <a:pPr lvl="1">
              <a:buFont typeface="Wingdings" panose="05000000000000000000" pitchFamily="2" charset="2"/>
              <a:buChar char="ü"/>
            </a:pPr>
            <a:r>
              <a:rPr lang="fr-FR" sz="4400" dirty="0"/>
              <a:t>L'accès à la base de données pour la sauvegarde des mesures,</a:t>
            </a:r>
          </a:p>
          <a:p>
            <a:pPr lvl="1">
              <a:buFont typeface="Wingdings" panose="05000000000000000000" pitchFamily="2" charset="2"/>
              <a:buChar char="ü"/>
            </a:pPr>
            <a:r>
              <a:rPr lang="fr-FR" sz="4400" dirty="0"/>
              <a:t>L’affichage des mesures sur un écran située dans le local,</a:t>
            </a:r>
          </a:p>
          <a:p>
            <a:pPr>
              <a:buFont typeface="Wingdings" panose="05000000000000000000" pitchFamily="2" charset="2"/>
              <a:buChar char="ü"/>
            </a:pPr>
            <a:endParaRPr lang="fr-FR" sz="4400" dirty="0">
              <a:solidFill>
                <a:schemeClr val="accent1">
                  <a:lumMod val="75000"/>
                </a:schemeClr>
              </a:solidFill>
            </a:endParaRPr>
          </a:p>
          <a:p>
            <a:pPr marL="0" indent="0">
              <a:buNone/>
            </a:pPr>
            <a:endParaRPr lang="fr-FR" sz="4400" dirty="0"/>
          </a:p>
          <a:p>
            <a:pPr marL="0" lvl="0" indent="0">
              <a:buNone/>
            </a:pPr>
            <a:endParaRPr lang="fr-FR" sz="4400" dirty="0"/>
          </a:p>
          <a:p>
            <a:pPr marL="457200" lvl="1" indent="0">
              <a:buNone/>
            </a:pPr>
            <a:endParaRPr lang="fr-FR" sz="1800" dirty="0"/>
          </a:p>
          <a:p>
            <a:pPr marL="457200" lvl="1" indent="0">
              <a:buNone/>
            </a:pPr>
            <a:endParaRPr lang="fr-FR" sz="1800" dirty="0"/>
          </a:p>
          <a:p>
            <a:pPr marL="0" indent="0">
              <a:buNone/>
            </a:pPr>
            <a:endParaRPr lang="fr-FR" dirty="0"/>
          </a:p>
        </p:txBody>
      </p:sp>
    </p:spTree>
    <p:extLst>
      <p:ext uri="{BB962C8B-B14F-4D97-AF65-F5344CB8AC3E}">
        <p14:creationId xmlns:p14="http://schemas.microsoft.com/office/powerpoint/2010/main" val="358557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59AAE-D87C-4E08-A867-1F69AE90BD9A}"/>
              </a:ext>
            </a:extLst>
          </p:cNvPr>
          <p:cNvSpPr>
            <a:spLocks noGrp="1"/>
          </p:cNvSpPr>
          <p:nvPr>
            <p:ph type="title"/>
          </p:nvPr>
        </p:nvSpPr>
        <p:spPr>
          <a:xfrm>
            <a:off x="810000" y="447188"/>
            <a:ext cx="9920204" cy="1195000"/>
          </a:xfrm>
        </p:spPr>
        <p:txBody>
          <a:bodyPr/>
          <a:lstStyle/>
          <a:p>
            <a:r>
              <a:rPr lang="fr-FR" dirty="0">
                <a:solidFill>
                  <a:srgbClr val="FF0000"/>
                </a:solidFill>
              </a:rPr>
              <a:t>Présentation du projet:</a:t>
            </a:r>
            <a:r>
              <a:rPr lang="fr-FR" i="1" dirty="0">
                <a:solidFill>
                  <a:srgbClr val="FF0000"/>
                </a:solidFill>
              </a:rPr>
              <a:t> fonctionnalités</a:t>
            </a:r>
          </a:p>
        </p:txBody>
      </p:sp>
      <p:pic>
        <p:nvPicPr>
          <p:cNvPr id="5" name="Image 4">
            <a:extLst>
              <a:ext uri="{FF2B5EF4-FFF2-40B4-BE49-F238E27FC236}">
                <a16:creationId xmlns:a16="http://schemas.microsoft.com/office/drawing/2014/main" id="{82D5922E-EED9-807D-4E2D-AD26E2F30E26}"/>
              </a:ext>
            </a:extLst>
          </p:cNvPr>
          <p:cNvPicPr>
            <a:picLocks noChangeAspect="1"/>
          </p:cNvPicPr>
          <p:nvPr/>
        </p:nvPicPr>
        <p:blipFill>
          <a:blip r:embed="rId2"/>
          <a:stretch>
            <a:fillRect/>
          </a:stretch>
        </p:blipFill>
        <p:spPr>
          <a:xfrm>
            <a:off x="1553177" y="2092271"/>
            <a:ext cx="8040274" cy="4708838"/>
          </a:xfrm>
          <a:prstGeom prst="rect">
            <a:avLst/>
          </a:prstGeom>
        </p:spPr>
      </p:pic>
    </p:spTree>
    <p:extLst>
      <p:ext uri="{BB962C8B-B14F-4D97-AF65-F5344CB8AC3E}">
        <p14:creationId xmlns:p14="http://schemas.microsoft.com/office/powerpoint/2010/main" val="228308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59AAE-D87C-4E08-A867-1F69AE90BD9A}"/>
              </a:ext>
            </a:extLst>
          </p:cNvPr>
          <p:cNvSpPr>
            <a:spLocks noGrp="1"/>
          </p:cNvSpPr>
          <p:nvPr>
            <p:ph type="title"/>
          </p:nvPr>
        </p:nvSpPr>
        <p:spPr>
          <a:xfrm>
            <a:off x="810000" y="447188"/>
            <a:ext cx="9845559" cy="1195000"/>
          </a:xfrm>
        </p:spPr>
        <p:txBody>
          <a:bodyPr/>
          <a:lstStyle/>
          <a:p>
            <a:r>
              <a:rPr lang="fr-FR" dirty="0">
                <a:solidFill>
                  <a:srgbClr val="FF0000"/>
                </a:solidFill>
              </a:rPr>
              <a:t>Présentation du projet:</a:t>
            </a:r>
            <a:r>
              <a:rPr lang="fr-FR" i="1" dirty="0">
                <a:solidFill>
                  <a:srgbClr val="FF0000"/>
                </a:solidFill>
              </a:rPr>
              <a:t> fonctionnalités</a:t>
            </a:r>
          </a:p>
        </p:txBody>
      </p:sp>
      <p:pic>
        <p:nvPicPr>
          <p:cNvPr id="8" name="Espace réservé du contenu 7">
            <a:extLst>
              <a:ext uri="{FF2B5EF4-FFF2-40B4-BE49-F238E27FC236}">
                <a16:creationId xmlns:a16="http://schemas.microsoft.com/office/drawing/2014/main" id="{18E354F6-0ABB-B642-84F4-7C78C15FEB01}"/>
              </a:ext>
            </a:extLst>
          </p:cNvPr>
          <p:cNvPicPr>
            <a:picLocks noGrp="1" noChangeAspect="1"/>
          </p:cNvPicPr>
          <p:nvPr>
            <p:ph idx="1"/>
          </p:nvPr>
        </p:nvPicPr>
        <p:blipFill>
          <a:blip r:embed="rId2"/>
          <a:stretch>
            <a:fillRect/>
          </a:stretch>
        </p:blipFill>
        <p:spPr>
          <a:xfrm>
            <a:off x="1999281" y="2693194"/>
            <a:ext cx="7325694" cy="3057775"/>
          </a:xfrm>
        </p:spPr>
      </p:pic>
    </p:spTree>
    <p:extLst>
      <p:ext uri="{BB962C8B-B14F-4D97-AF65-F5344CB8AC3E}">
        <p14:creationId xmlns:p14="http://schemas.microsoft.com/office/powerpoint/2010/main" val="368132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59AAE-D87C-4E08-A867-1F69AE90BD9A}"/>
              </a:ext>
            </a:extLst>
          </p:cNvPr>
          <p:cNvSpPr>
            <a:spLocks noGrp="1"/>
          </p:cNvSpPr>
          <p:nvPr>
            <p:ph type="title"/>
          </p:nvPr>
        </p:nvSpPr>
        <p:spPr>
          <a:xfrm>
            <a:off x="810000" y="447188"/>
            <a:ext cx="9845559" cy="1195000"/>
          </a:xfrm>
        </p:spPr>
        <p:txBody>
          <a:bodyPr/>
          <a:lstStyle/>
          <a:p>
            <a:r>
              <a:rPr lang="fr-FR" dirty="0">
                <a:solidFill>
                  <a:srgbClr val="FF0000"/>
                </a:solidFill>
              </a:rPr>
              <a:t>Présentation du projet:</a:t>
            </a:r>
            <a:r>
              <a:rPr lang="fr-FR" i="1" dirty="0">
                <a:solidFill>
                  <a:srgbClr val="FF0000"/>
                </a:solidFill>
              </a:rPr>
              <a:t> fonctionnalités</a:t>
            </a:r>
          </a:p>
        </p:txBody>
      </p:sp>
      <p:pic>
        <p:nvPicPr>
          <p:cNvPr id="6" name="Espace réservé du contenu 5">
            <a:extLst>
              <a:ext uri="{FF2B5EF4-FFF2-40B4-BE49-F238E27FC236}">
                <a16:creationId xmlns:a16="http://schemas.microsoft.com/office/drawing/2014/main" id="{5169FEBE-3F0C-568D-E81F-A9F1BE041065}"/>
              </a:ext>
            </a:extLst>
          </p:cNvPr>
          <p:cNvPicPr>
            <a:picLocks noGrp="1" noChangeAspect="1"/>
          </p:cNvPicPr>
          <p:nvPr>
            <p:ph idx="1"/>
          </p:nvPr>
        </p:nvPicPr>
        <p:blipFill>
          <a:blip r:embed="rId2"/>
          <a:stretch>
            <a:fillRect/>
          </a:stretch>
        </p:blipFill>
        <p:spPr>
          <a:xfrm>
            <a:off x="1007718" y="2988469"/>
            <a:ext cx="8112470" cy="2823395"/>
          </a:xfrm>
        </p:spPr>
      </p:pic>
    </p:spTree>
    <p:extLst>
      <p:ext uri="{BB962C8B-B14F-4D97-AF65-F5344CB8AC3E}">
        <p14:creationId xmlns:p14="http://schemas.microsoft.com/office/powerpoint/2010/main" val="3411123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TM03457503[[fn=Concis]]</Template>
  <TotalTime>229</TotalTime>
  <Words>587</Words>
  <Application>Microsoft Office PowerPoint</Application>
  <PresentationFormat>Grand écran</PresentationFormat>
  <Paragraphs>57</Paragraphs>
  <Slides>14</Slides>
  <Notes>0</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14</vt:i4>
      </vt:variant>
    </vt:vector>
  </HeadingPairs>
  <TitlesOfParts>
    <vt:vector size="20" baseType="lpstr">
      <vt:lpstr>Century Gothic</vt:lpstr>
      <vt:lpstr>Times New Roman</vt:lpstr>
      <vt:lpstr>Wingdings</vt:lpstr>
      <vt:lpstr>Wingdings 2</vt:lpstr>
      <vt:lpstr>Concis</vt:lpstr>
      <vt:lpstr>Visio</vt:lpstr>
      <vt:lpstr>Projet Gestion de stock</vt:lpstr>
      <vt:lpstr>Présentation de l’entreprise à l’origine du projet </vt:lpstr>
      <vt:lpstr>Présentation du projet: synoptique</vt:lpstr>
      <vt:lpstr>Présentation du projet: But</vt:lpstr>
      <vt:lpstr>Présentation du projet: matériels</vt:lpstr>
      <vt:lpstr>Présentation du projet: fonctionnalités</vt:lpstr>
      <vt:lpstr>Présentation du projet: fonctionnalités</vt:lpstr>
      <vt:lpstr>Présentation du projet: fonctionnalités</vt:lpstr>
      <vt:lpstr>Présentation du projet: fonctionnalités</vt:lpstr>
      <vt:lpstr>Présentation PowerPoint</vt:lpstr>
      <vt:lpstr>Présentation du projet: Découpage en tâches</vt:lpstr>
      <vt:lpstr>Présentation du projet: Découpage en tâches</vt:lpstr>
      <vt:lpstr>Présentation du projet: Découpage en tâches</vt:lpstr>
      <vt:lpstr>Présentation du projet: Découpage en tâches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Audiotech</dc:title>
  <dc:creator>nza tber</dc:creator>
  <cp:lastModifiedBy>nza tber</cp:lastModifiedBy>
  <cp:revision>35</cp:revision>
  <dcterms:created xsi:type="dcterms:W3CDTF">2018-11-19T16:24:45Z</dcterms:created>
  <dcterms:modified xsi:type="dcterms:W3CDTF">2022-12-12T14:07:52Z</dcterms:modified>
</cp:coreProperties>
</file>